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avi" ContentType="video/x-msvide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0"/>
  </p:notesMasterIdLst>
  <p:sldIdLst>
    <p:sldId id="256" r:id="rId2"/>
    <p:sldId id="441" r:id="rId3"/>
    <p:sldId id="442" r:id="rId4"/>
    <p:sldId id="443" r:id="rId5"/>
    <p:sldId id="444" r:id="rId6"/>
    <p:sldId id="446" r:id="rId7"/>
    <p:sldId id="447" r:id="rId8"/>
    <p:sldId id="445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907" autoAdjust="0"/>
  </p:normalViewPr>
  <p:slideViewPr>
    <p:cSldViewPr snapToGrid="0">
      <p:cViewPr varScale="1">
        <p:scale>
          <a:sx n="99" d="100"/>
          <a:sy n="99" d="100"/>
        </p:scale>
        <p:origin x="16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D3A39B-0618-4641-A209-BBD95D90BFFD}" type="datetimeFigureOut">
              <a:rPr lang="en-GB" smtClean="0"/>
              <a:t>04/06/2018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663B0-C0A7-4B70-8870-BA8FDEC02C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5368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AF181-1C8C-4198-8AA6-BB05792C0E38}" type="datetimeFigureOut">
              <a:rPr lang="en-GB" smtClean="0"/>
              <a:t>04/06/2018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3B76-88A1-4B45-B879-36DEEED96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358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AF181-1C8C-4198-8AA6-BB05792C0E38}" type="datetimeFigureOut">
              <a:rPr lang="en-GB" smtClean="0"/>
              <a:t>04/06/2018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3B76-88A1-4B45-B879-36DEEED96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807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AF181-1C8C-4198-8AA6-BB05792C0E38}" type="datetimeFigureOut">
              <a:rPr lang="en-GB" smtClean="0"/>
              <a:t>04/06/2018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3B76-88A1-4B45-B879-36DEEED96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49873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3" descr="C:\Users\Javier Piazzese\Desktop\cimne\logo\FCL.jp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54534"/>
            <a:ext cx="1496568" cy="581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 userDrawn="1"/>
        </p:nvSpPr>
        <p:spPr>
          <a:xfrm>
            <a:off x="539552" y="692696"/>
            <a:ext cx="8604448" cy="72008"/>
          </a:xfrm>
          <a:prstGeom prst="rect">
            <a:avLst/>
          </a:prstGeom>
          <a:solidFill>
            <a:srgbClr val="005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/>
          <p:cNvSpPr/>
          <p:nvPr userDrawn="1"/>
        </p:nvSpPr>
        <p:spPr>
          <a:xfrm>
            <a:off x="0" y="692696"/>
            <a:ext cx="539552" cy="72008"/>
          </a:xfrm>
          <a:prstGeom prst="rect">
            <a:avLst/>
          </a:prstGeom>
          <a:solidFill>
            <a:srgbClr val="80BB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angle 10"/>
          <p:cNvSpPr/>
          <p:nvPr userDrawn="1"/>
        </p:nvSpPr>
        <p:spPr>
          <a:xfrm>
            <a:off x="1559540" y="54534"/>
            <a:ext cx="6756876" cy="583200"/>
          </a:xfrm>
          <a:prstGeom prst="rect">
            <a:avLst/>
          </a:prstGeom>
          <a:solidFill>
            <a:srgbClr val="005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angle 11"/>
          <p:cNvSpPr/>
          <p:nvPr userDrawn="1"/>
        </p:nvSpPr>
        <p:spPr>
          <a:xfrm>
            <a:off x="9070412" y="56499"/>
            <a:ext cx="72000" cy="583200"/>
          </a:xfrm>
          <a:prstGeom prst="rect">
            <a:avLst/>
          </a:prstGeom>
          <a:solidFill>
            <a:srgbClr val="80BB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Picture 2" descr="C:\Users\Javier\Desktop\CIMNE\Logos\Logo FCL y CIMNE\logos_cimne\color\cimne_logo_color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220" y="54019"/>
            <a:ext cx="667941" cy="58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291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AF181-1C8C-4198-8AA6-BB05792C0E38}" type="datetimeFigureOut">
              <a:rPr lang="en-GB" smtClean="0"/>
              <a:t>04/06/2018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3B76-88A1-4B45-B879-36DEEED96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3767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AF181-1C8C-4198-8AA6-BB05792C0E38}" type="datetimeFigureOut">
              <a:rPr lang="en-GB" smtClean="0"/>
              <a:t>04/06/2018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3B76-88A1-4B45-B879-36DEEED96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6578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AF181-1C8C-4198-8AA6-BB05792C0E38}" type="datetimeFigureOut">
              <a:rPr lang="en-GB" smtClean="0"/>
              <a:t>04/06/2018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3B76-88A1-4B45-B879-36DEEED96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7428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AF181-1C8C-4198-8AA6-BB05792C0E38}" type="datetimeFigureOut">
              <a:rPr lang="en-GB" smtClean="0"/>
              <a:t>04/06/2018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3B76-88A1-4B45-B879-36DEEED96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675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AF181-1C8C-4198-8AA6-BB05792C0E38}" type="datetimeFigureOut">
              <a:rPr lang="en-GB" smtClean="0"/>
              <a:t>04/06/2018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3B76-88A1-4B45-B879-36DEEED96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7005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AF181-1C8C-4198-8AA6-BB05792C0E38}" type="datetimeFigureOut">
              <a:rPr lang="en-GB" smtClean="0"/>
              <a:t>04/06/2018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3B76-88A1-4B45-B879-36DEEED96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6967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AF181-1C8C-4198-8AA6-BB05792C0E38}" type="datetimeFigureOut">
              <a:rPr lang="en-GB" smtClean="0"/>
              <a:t>04/06/2018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3B76-88A1-4B45-B879-36DEEED96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7775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AF181-1C8C-4198-8AA6-BB05792C0E38}" type="datetimeFigureOut">
              <a:rPr lang="en-GB" smtClean="0"/>
              <a:t>04/06/2018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3B76-88A1-4B45-B879-36DEEED96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227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6AF181-1C8C-4198-8AA6-BB05792C0E38}" type="datetimeFigureOut">
              <a:rPr lang="en-GB" smtClean="0"/>
              <a:t>04/06/2018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E3B76-88A1-4B45-B879-36DEEED964A9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7" descr="kratos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W:\a_currar__Clara\CIMNE\img corporativa\ppt\low\interior.png"/>
          <p:cNvPicPr>
            <a:picLocks noChangeAspect="1" noChangeArrowheads="1"/>
          </p:cNvPicPr>
          <p:nvPr userDrawn="1"/>
        </p:nvPicPr>
        <p:blipFill>
          <a:blip r:embed="rId1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5"/>
            <a:ext cx="9143999" cy="688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:\Dropbox\CONGRESSES\kratos_gris.png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6480302"/>
            <a:ext cx="1118116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605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31507"/>
            <a:ext cx="754380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GB" sz="6000" dirty="0" err="1"/>
              <a:t>Kratos</a:t>
            </a:r>
            <a:r>
              <a:rPr lang="en-GB" sz="6000" dirty="0"/>
              <a:t> Multiphysics Fluid Dynamics Application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602038"/>
            <a:ext cx="6281928" cy="3018218"/>
          </a:xfrm>
        </p:spPr>
        <p:txBody>
          <a:bodyPr>
            <a:normAutofit/>
          </a:bodyPr>
          <a:lstStyle/>
          <a:p>
            <a:pPr algn="l"/>
            <a:r>
              <a:rPr lang="en-GB" sz="2800" dirty="0">
                <a:solidFill>
                  <a:schemeClr val="tx2"/>
                </a:solidFill>
              </a:rPr>
              <a:t>4</a:t>
            </a:r>
            <a:r>
              <a:rPr lang="en-GB" sz="2800" baseline="30000" dirty="0">
                <a:solidFill>
                  <a:schemeClr val="tx2"/>
                </a:solidFill>
              </a:rPr>
              <a:t>th</a:t>
            </a:r>
            <a:r>
              <a:rPr lang="en-GB" sz="2800" dirty="0">
                <a:solidFill>
                  <a:schemeClr val="tx2"/>
                </a:solidFill>
              </a:rPr>
              <a:t> </a:t>
            </a:r>
            <a:r>
              <a:rPr lang="en-GB" sz="2800" dirty="0" err="1">
                <a:solidFill>
                  <a:schemeClr val="tx2"/>
                </a:solidFill>
              </a:rPr>
              <a:t>Kratos</a:t>
            </a:r>
            <a:r>
              <a:rPr lang="en-GB" sz="2800" dirty="0">
                <a:solidFill>
                  <a:schemeClr val="tx2"/>
                </a:solidFill>
              </a:rPr>
              <a:t> Multiphysics workshop</a:t>
            </a:r>
          </a:p>
          <a:p>
            <a:pPr algn="l"/>
            <a:endParaRPr lang="en-GB" sz="2800" dirty="0">
              <a:solidFill>
                <a:schemeClr val="tx2"/>
              </a:solidFill>
            </a:endParaRPr>
          </a:p>
          <a:p>
            <a:pPr algn="l"/>
            <a:r>
              <a:rPr lang="en-GB" sz="2400" dirty="0">
                <a:solidFill>
                  <a:schemeClr val="tx2"/>
                </a:solidFill>
              </a:rPr>
              <a:t>Rubén Zorrilla</a:t>
            </a:r>
          </a:p>
          <a:p>
            <a:pPr algn="l"/>
            <a:r>
              <a:rPr lang="en-GB" sz="2400" dirty="0">
                <a:solidFill>
                  <a:schemeClr val="tx2"/>
                </a:solidFill>
              </a:rPr>
              <a:t>Jordi </a:t>
            </a:r>
            <a:r>
              <a:rPr lang="en-GB" sz="2400" dirty="0" err="1">
                <a:solidFill>
                  <a:schemeClr val="tx2"/>
                </a:solidFill>
              </a:rPr>
              <a:t>Cotela</a:t>
            </a:r>
            <a:endParaRPr lang="en-GB" sz="2400" dirty="0">
              <a:solidFill>
                <a:schemeClr val="tx2"/>
              </a:solidFill>
            </a:endParaRPr>
          </a:p>
          <a:p>
            <a:pPr algn="l"/>
            <a:r>
              <a:rPr lang="en-GB" sz="2400" dirty="0">
                <a:solidFill>
                  <a:schemeClr val="tx2"/>
                </a:solidFill>
              </a:rPr>
              <a:t>Riccardo Rossi</a:t>
            </a:r>
          </a:p>
          <a:p>
            <a:pPr algn="l"/>
            <a:r>
              <a:rPr lang="en-GB" sz="2400" dirty="0">
                <a:solidFill>
                  <a:schemeClr val="tx2"/>
                </a:solidFill>
              </a:rPr>
              <a:t>Javier </a:t>
            </a:r>
            <a:r>
              <a:rPr lang="en-GB" sz="2400" dirty="0" err="1">
                <a:solidFill>
                  <a:schemeClr val="tx2"/>
                </a:solidFill>
              </a:rPr>
              <a:t>Gárate</a:t>
            </a:r>
            <a:endParaRPr lang="en-GB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511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0911376-2394-41D6-9CC2-2EABAC4D9469}"/>
              </a:ext>
            </a:extLst>
          </p:cNvPr>
          <p:cNvSpPr txBox="1">
            <a:spLocks/>
          </p:cNvSpPr>
          <p:nvPr/>
        </p:nvSpPr>
        <p:spPr>
          <a:xfrm>
            <a:off x="360000" y="18000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err="1"/>
              <a:t>Kratos</a:t>
            </a:r>
            <a:r>
              <a:rPr lang="en-GB" b="1" dirty="0"/>
              <a:t> Multiphysics Fluid Dynamics Application</a:t>
            </a:r>
            <a:br>
              <a:rPr lang="en-GB" dirty="0"/>
            </a:br>
            <a:r>
              <a:rPr lang="en-GB" dirty="0">
                <a:solidFill>
                  <a:schemeClr val="accent3"/>
                </a:solidFill>
              </a:rPr>
              <a:t>What is ready to use in the GUI?</a:t>
            </a:r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6C1B68D-0EAE-4347-8A48-47BF4507AE37}"/>
              </a:ext>
            </a:extLst>
          </p:cNvPr>
          <p:cNvSpPr txBox="1">
            <a:spLocks/>
          </p:cNvSpPr>
          <p:nvPr/>
        </p:nvSpPr>
        <p:spPr>
          <a:xfrm>
            <a:off x="360000" y="1505564"/>
            <a:ext cx="4996717" cy="438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/>
              <a:t>Currently, the fluid dynamics GUI supports: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9A74613-E358-4903-A6E8-BD8CC71E3D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" r="3021" b="3572"/>
          <a:stretch/>
        </p:blipFill>
        <p:spPr>
          <a:xfrm>
            <a:off x="4572000" y="5058000"/>
            <a:ext cx="2955104" cy="18000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BC1640-5CA1-438C-B5EF-EE9E6CEACD61}"/>
              </a:ext>
            </a:extLst>
          </p:cNvPr>
          <p:cNvSpPr txBox="1">
            <a:spLocks/>
          </p:cNvSpPr>
          <p:nvPr/>
        </p:nvSpPr>
        <p:spPr>
          <a:xfrm>
            <a:off x="359999" y="5195122"/>
            <a:ext cx="4996717" cy="90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/>
              <a:t>Complementary,</a:t>
            </a:r>
          </a:p>
          <a:p>
            <a:r>
              <a:rPr lang="en-GB" sz="2000" dirty="0"/>
              <a:t>Coupled with the </a:t>
            </a:r>
            <a:r>
              <a:rPr lang="en-GB" sz="2000" b="1" dirty="0"/>
              <a:t>FSI application GUI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endParaRPr lang="en-GB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7A5FC79-BBC5-4C2D-8623-55C25F9F9F41}"/>
              </a:ext>
            </a:extLst>
          </p:cNvPr>
          <p:cNvSpPr txBox="1">
            <a:spLocks/>
          </p:cNvSpPr>
          <p:nvPr/>
        </p:nvSpPr>
        <p:spPr>
          <a:xfrm>
            <a:off x="5659286" y="2241384"/>
            <a:ext cx="2932264" cy="385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1" dirty="0"/>
              <a:t>2D &amp; 3D body fitted CFD</a:t>
            </a:r>
          </a:p>
          <a:p>
            <a:endParaRPr lang="en-GB" sz="2000" b="1" dirty="0"/>
          </a:p>
          <a:p>
            <a:endParaRPr lang="en-GB" sz="2000" b="1" dirty="0"/>
          </a:p>
          <a:p>
            <a:endParaRPr lang="en-GB" sz="2000" b="1" dirty="0"/>
          </a:p>
          <a:p>
            <a:endParaRPr lang="en-GB" sz="2000" b="1" dirty="0"/>
          </a:p>
          <a:p>
            <a:pPr marL="0" indent="0">
              <a:buNone/>
            </a:pPr>
            <a:endParaRPr lang="en-GB" sz="2000" b="1" dirty="0"/>
          </a:p>
          <a:p>
            <a:pPr marL="0" indent="0">
              <a:buNone/>
            </a:pPr>
            <a:endParaRPr lang="en-GB" sz="2000" b="1" dirty="0"/>
          </a:p>
          <a:p>
            <a:pPr marL="0" indent="0">
              <a:buNone/>
            </a:pPr>
            <a:endParaRPr lang="en-GB" sz="2000" b="1" dirty="0"/>
          </a:p>
          <a:p>
            <a:pPr marL="0" indent="0">
              <a:buNone/>
            </a:pPr>
            <a:endParaRPr lang="en-GB" sz="2000" b="1" dirty="0"/>
          </a:p>
          <a:p>
            <a:endParaRPr lang="en-GB" b="1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22E0BB7-E118-4E7B-B145-58859E2D1104}"/>
              </a:ext>
            </a:extLst>
          </p:cNvPr>
          <p:cNvSpPr txBox="1">
            <a:spLocks/>
          </p:cNvSpPr>
          <p:nvPr/>
        </p:nvSpPr>
        <p:spPr>
          <a:xfrm>
            <a:off x="5659286" y="3286647"/>
            <a:ext cx="2932264" cy="385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1" dirty="0"/>
              <a:t>3D embedded fluid (VWT)</a:t>
            </a:r>
          </a:p>
          <a:p>
            <a:endParaRPr lang="en-GB" sz="2000" b="1" dirty="0"/>
          </a:p>
          <a:p>
            <a:endParaRPr lang="en-GB" sz="2000" b="1" dirty="0"/>
          </a:p>
          <a:p>
            <a:endParaRPr lang="en-GB" sz="2000" b="1" dirty="0"/>
          </a:p>
          <a:p>
            <a:endParaRPr lang="en-GB" sz="2000" b="1" dirty="0"/>
          </a:p>
          <a:p>
            <a:pPr marL="0" indent="0">
              <a:buNone/>
            </a:pPr>
            <a:endParaRPr lang="en-GB" sz="2000" b="1" dirty="0"/>
          </a:p>
          <a:p>
            <a:pPr marL="0" indent="0">
              <a:buNone/>
            </a:pPr>
            <a:endParaRPr lang="en-GB" sz="2000" b="1" dirty="0"/>
          </a:p>
          <a:p>
            <a:pPr marL="0" indent="0">
              <a:buNone/>
            </a:pPr>
            <a:endParaRPr lang="en-GB" sz="2000" b="1" dirty="0"/>
          </a:p>
          <a:p>
            <a:pPr marL="0" indent="0">
              <a:buNone/>
            </a:pPr>
            <a:endParaRPr lang="en-GB" sz="2000" b="1" dirty="0"/>
          </a:p>
          <a:p>
            <a:endParaRPr lang="en-GB" b="1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8DBC2D3-AF37-4AF4-B8D7-E9FF53C0502E}"/>
              </a:ext>
            </a:extLst>
          </p:cNvPr>
          <p:cNvSpPr txBox="1">
            <a:spLocks/>
          </p:cNvSpPr>
          <p:nvPr/>
        </p:nvSpPr>
        <p:spPr>
          <a:xfrm>
            <a:off x="5658103" y="4318705"/>
            <a:ext cx="2932264" cy="385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1" dirty="0"/>
              <a:t>2D &amp; 3D potential flow</a:t>
            </a:r>
          </a:p>
          <a:p>
            <a:endParaRPr lang="en-GB" sz="2000" b="1" dirty="0"/>
          </a:p>
          <a:p>
            <a:endParaRPr lang="en-GB" sz="2000" b="1" dirty="0"/>
          </a:p>
          <a:p>
            <a:endParaRPr lang="en-GB" sz="2000" b="1" dirty="0"/>
          </a:p>
          <a:p>
            <a:endParaRPr lang="en-GB" sz="2000" b="1" dirty="0"/>
          </a:p>
          <a:p>
            <a:pPr marL="0" indent="0">
              <a:buNone/>
            </a:pPr>
            <a:endParaRPr lang="en-GB" sz="2000" b="1" dirty="0"/>
          </a:p>
          <a:p>
            <a:pPr marL="0" indent="0">
              <a:buNone/>
            </a:pPr>
            <a:endParaRPr lang="en-GB" sz="2000" b="1" dirty="0"/>
          </a:p>
          <a:p>
            <a:pPr marL="0" indent="0">
              <a:buNone/>
            </a:pPr>
            <a:endParaRPr lang="en-GB" sz="2000" b="1" dirty="0"/>
          </a:p>
          <a:p>
            <a:pPr marL="0" indent="0">
              <a:buNone/>
            </a:pPr>
            <a:endParaRPr lang="en-GB" sz="2000" b="1" dirty="0"/>
          </a:p>
          <a:p>
            <a:endParaRPr lang="en-GB" b="1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2ED2054-0BA8-40D1-9722-3E0E04C5183F}"/>
              </a:ext>
            </a:extLst>
          </p:cNvPr>
          <p:cNvGrpSpPr/>
          <p:nvPr/>
        </p:nvGrpSpPr>
        <p:grpSpPr>
          <a:xfrm>
            <a:off x="287774" y="1987816"/>
            <a:ext cx="5249045" cy="2973846"/>
            <a:chOff x="287774" y="1987816"/>
            <a:chExt cx="5249045" cy="297384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1E50CE5-0CF8-4C09-8738-3123E425D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774" y="2669479"/>
              <a:ext cx="2974307" cy="1800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D501468-7140-4CF3-8943-8E225A1EC6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781" b="90438" l="6053" r="94189">
                          <a14:foregroundMark x1="71913" y1="16733" x2="71913" y2="16733"/>
                          <a14:foregroundMark x1="71429" y1="25100" x2="71429" y2="25100"/>
                          <a14:foregroundMark x1="27361" y1="25100" x2="27361" y2="25100"/>
                          <a14:foregroundMark x1="71429" y1="43028" x2="71429" y2="43028"/>
                          <a14:foregroundMark x1="69976" y1="42231" x2="69976" y2="42231"/>
                          <a14:foregroundMark x1="63923" y1="39841" x2="63923" y2="39841"/>
                          <a14:foregroundMark x1="66102" y1="54980" x2="66102" y2="54980"/>
                          <a14:foregroundMark x1="74334" y1="75299" x2="74334" y2="75299"/>
                          <a14:foregroundMark x1="71429" y1="73307" x2="71429" y2="73307"/>
                          <a14:foregroundMark x1="65860" y1="74104" x2="65860" y2="74104"/>
                          <a14:foregroundMark x1="64649" y1="71315" x2="64649" y2="71315"/>
                          <a14:foregroundMark x1="63438" y1="68127" x2="63438" y2="68127"/>
                          <a14:foregroundMark x1="62470" y1="71315" x2="62470" y2="71315"/>
                          <a14:foregroundMark x1="52300" y1="72112" x2="52300" y2="72112"/>
                          <a14:foregroundMark x1="51574" y1="71315" x2="51574" y2="71315"/>
                          <a14:foregroundMark x1="46731" y1="70518" x2="46731" y2="70518"/>
                          <a14:foregroundMark x1="40436" y1="71713" x2="40436" y2="71713"/>
                          <a14:foregroundMark x1="39952" y1="74104" x2="39952" y2="74104"/>
                          <a14:foregroundMark x1="32203" y1="75299" x2="32203" y2="75299"/>
                          <a14:foregroundMark x1="38983" y1="76494" x2="38983" y2="76494"/>
                          <a14:foregroundMark x1="48184" y1="76494" x2="48184" y2="76494"/>
                          <a14:foregroundMark x1="49637" y1="76494" x2="49637" y2="76494"/>
                          <a14:foregroundMark x1="50121" y1="76494" x2="50121" y2="76494"/>
                          <a14:foregroundMark x1="51574" y1="77291" x2="51574" y2="77291"/>
                          <a14:foregroundMark x1="56901" y1="76096" x2="56901" y2="76096"/>
                          <a14:foregroundMark x1="56416" y1="76096" x2="56416" y2="76096"/>
                          <a14:foregroundMark x1="32688" y1="75697" x2="32688" y2="75697"/>
                          <a14:foregroundMark x1="35109" y1="76096" x2="35109" y2="76096"/>
                          <a14:foregroundMark x1="15981" y1="76096" x2="15981" y2="76096"/>
                          <a14:foregroundMark x1="16465" y1="76494" x2="16465" y2="76494"/>
                          <a14:foregroundMark x1="14770" y1="76494" x2="14770" y2="76494"/>
                          <a14:foregroundMark x1="11138" y1="77689" x2="11138" y2="77689"/>
                          <a14:foregroundMark x1="44552" y1="79283" x2="44552" y2="79283"/>
                          <a14:foregroundMark x1="24697" y1="78088" x2="24697" y2="78088"/>
                          <a14:foregroundMark x1="80387" y1="75697" x2="80387" y2="75697"/>
                          <a14:foregroundMark x1="75303" y1="73705" x2="75303" y2="73705"/>
                          <a14:foregroundMark x1="78450" y1="72510" x2="78450" y2="72510"/>
                          <a14:foregroundMark x1="82809" y1="72510" x2="82809" y2="72510"/>
                          <a14:foregroundMark x1="86683" y1="72908" x2="86683" y2="72908"/>
                          <a14:foregroundMark x1="89104" y1="73307" x2="89104" y2="73307"/>
                          <a14:foregroundMark x1="90073" y1="76494" x2="90073" y2="76494"/>
                          <a14:foregroundMark x1="86683" y1="78884" x2="86683" y2="78884"/>
                          <a14:foregroundMark x1="77966" y1="79681" x2="77966" y2="79681"/>
                          <a14:foregroundMark x1="70702" y1="79283" x2="70702" y2="79283"/>
                          <a14:foregroundMark x1="69249" y1="76494" x2="69249" y2="76494"/>
                          <a14:foregroundMark x1="71429" y1="77291" x2="71429" y2="77291"/>
                          <a14:foregroundMark x1="44068" y1="76892" x2="44068" y2="76892"/>
                          <a14:foregroundMark x1="78935" y1="25100" x2="78935" y2="25100"/>
                          <a14:foregroundMark x1="76029" y1="23904" x2="76029" y2="23904"/>
                          <a14:foregroundMark x1="76271" y1="16335" x2="76271" y2="16335"/>
                          <a14:foregroundMark x1="55206" y1="12749" x2="55206" y2="12749"/>
                          <a14:foregroundMark x1="59806" y1="14741" x2="59806" y2="14741"/>
                          <a14:foregroundMark x1="78450" y1="40637" x2="78450" y2="40637"/>
                          <a14:foregroundMark x1="79903" y1="61753" x2="79903" y2="60956"/>
                          <a14:foregroundMark x1="83777" y1="17131" x2="83777" y2="17131"/>
                          <a14:foregroundMark x1="86683" y1="25100" x2="86683" y2="25100"/>
                          <a14:foregroundMark x1="86199" y1="21514" x2="85714" y2="21514"/>
                          <a14:foregroundMark x1="48668" y1="21912" x2="48668" y2="21912"/>
                          <a14:foregroundMark x1="28329" y1="21912" x2="28329" y2="21912"/>
                          <a14:foregroundMark x1="24939" y1="21912" x2="24939" y2="21912"/>
                          <a14:foregroundMark x1="20097" y1="22709" x2="20097" y2="22709"/>
                          <a14:foregroundMark x1="17191" y1="14343" x2="17191" y2="14343"/>
                          <a14:foregroundMark x1="21792" y1="19522" x2="21308" y2="19920"/>
                          <a14:foregroundMark x1="17918" y1="21912" x2="17918" y2="21912"/>
                          <a14:foregroundMark x1="17191" y1="17530" x2="17191" y2="17530"/>
                          <a14:foregroundMark x1="15738" y1="15936" x2="15738" y2="15936"/>
                          <a14:foregroundMark x1="13317" y1="13546" x2="13317" y2="13546"/>
                          <a14:foregroundMark x1="11380" y1="11155" x2="11864" y2="11155"/>
                          <a14:foregroundMark x1="34625" y1="13546" x2="34625" y2="13546"/>
                          <a14:foregroundMark x1="45278" y1="13546" x2="50363" y2="14343"/>
                          <a14:foregroundMark x1="55932" y1="14343" x2="59080" y2="14741"/>
                          <a14:foregroundMark x1="63923" y1="14343" x2="64649" y2="14343"/>
                          <a14:foregroundMark x1="65375" y1="14343" x2="65375" y2="14343"/>
                          <a14:foregroundMark x1="66586" y1="14343" x2="66344" y2="15538"/>
                          <a14:foregroundMark x1="78450" y1="14343" x2="78450" y2="14343"/>
                          <a14:foregroundMark x1="54479" y1="21514" x2="54479" y2="21514"/>
                          <a14:foregroundMark x1="54237" y1="24303" x2="52785" y2="26295"/>
                          <a14:foregroundMark x1="42373" y1="30677" x2="42131" y2="29880"/>
                          <a14:foregroundMark x1="36804" y1="21514" x2="36804" y2="21514"/>
                          <a14:foregroundMark x1="38983" y1="22709" x2="38983" y2="22709"/>
                          <a14:foregroundMark x1="39952" y1="24701" x2="39952" y2="24701"/>
                          <a14:foregroundMark x1="43826" y1="22709" x2="43826" y2="22709"/>
                          <a14:foregroundMark x1="43099" y1="27092" x2="43341" y2="27092"/>
                          <a14:foregroundMark x1="45278" y1="27092" x2="45521" y2="27092"/>
                          <a14:foregroundMark x1="62954" y1="26295" x2="62954" y2="26295"/>
                          <a14:foregroundMark x1="62954" y1="26295" x2="62954" y2="26295"/>
                          <a14:foregroundMark x1="63196" y1="29880" x2="63196" y2="29880"/>
                          <a14:foregroundMark x1="63196" y1="25100" x2="63196" y2="25100"/>
                          <a14:foregroundMark x1="60048" y1="21116" x2="60048" y2="21116"/>
                          <a14:foregroundMark x1="60048" y1="21116" x2="60048" y2="21116"/>
                          <a14:foregroundMark x1="56901" y1="21116" x2="57385" y2="21116"/>
                          <a14:foregroundMark x1="90315" y1="43426" x2="90315" y2="43426"/>
                          <a14:foregroundMark x1="88136" y1="38247" x2="88136" y2="38247"/>
                          <a14:foregroundMark x1="88378" y1="24303" x2="11138" y2="23904"/>
                          <a14:foregroundMark x1="83293" y1="61753" x2="83293" y2="61753"/>
                          <a14:foregroundMark x1="82567" y1="42231" x2="82567" y2="42231"/>
                          <a14:foregroundMark x1="72639" y1="37849" x2="72639" y2="37849"/>
                          <a14:foregroundMark x1="18160" y1="50598" x2="18160" y2="50598"/>
                          <a14:backgroundMark x1="3632" y1="21116" x2="3632" y2="21116"/>
                          <a14:backgroundMark x1="3148" y1="15538" x2="3148" y2="155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83" t="7342" r="7992" b="18827"/>
            <a:stretch/>
          </p:blipFill>
          <p:spPr>
            <a:xfrm>
              <a:off x="3854205" y="1987816"/>
              <a:ext cx="1681375" cy="900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A0E76D-7055-45C9-8F90-45229D6379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773" b="86853" l="7264" r="93220">
                          <a14:foregroundMark x1="68765" y1="14343" x2="68765" y2="14343"/>
                          <a14:foregroundMark x1="73366" y1="23108" x2="73366" y2="23108"/>
                          <a14:foregroundMark x1="37772" y1="15936" x2="37772" y2="15936"/>
                          <a14:foregroundMark x1="34383" y1="15538" x2="34383" y2="15538"/>
                          <a14:foregroundMark x1="16707" y1="15139" x2="16707" y2="15139"/>
                          <a14:foregroundMark x1="12591" y1="13944" x2="12591" y2="13944"/>
                          <a14:foregroundMark x1="15254" y1="23904" x2="15254" y2="23904"/>
                          <a14:foregroundMark x1="31961" y1="24303" x2="31961" y2="24303"/>
                          <a14:foregroundMark x1="26877" y1="24303" x2="26877" y2="24303"/>
                          <a14:foregroundMark x1="22518" y1="24701" x2="22518" y2="24701"/>
                          <a14:foregroundMark x1="21792" y1="24303" x2="21792" y2="24303"/>
                          <a14:foregroundMark x1="18160" y1="24701" x2="18160" y2="24701"/>
                          <a14:foregroundMark x1="18160" y1="29084" x2="18160" y2="29084"/>
                          <a14:foregroundMark x1="16949" y1="39442" x2="16949" y2="39442"/>
                          <a14:foregroundMark x1="44794" y1="40637" x2="44794" y2="40637"/>
                          <a14:foregroundMark x1="50121" y1="34661" x2="50121" y2="34661"/>
                          <a14:foregroundMark x1="54237" y1="44223" x2="54237" y2="44223"/>
                          <a14:foregroundMark x1="36077" y1="41833" x2="36077" y2="41833"/>
                          <a14:foregroundMark x1="39467" y1="37450" x2="39467" y2="37450"/>
                          <a14:foregroundMark x1="39467" y1="37849" x2="38983" y2="36653"/>
                          <a14:foregroundMark x1="43341" y1="28287" x2="43341" y2="28287"/>
                          <a14:foregroundMark x1="60775" y1="33466" x2="60775" y2="33466"/>
                          <a14:foregroundMark x1="40920" y1="47012" x2="40920" y2="47012"/>
                          <a14:foregroundMark x1="35835" y1="73705" x2="35835" y2="73705"/>
                          <a14:foregroundMark x1="36320" y1="64143" x2="36320" y2="64143"/>
                          <a14:foregroundMark x1="36320" y1="55777" x2="36320" y2="55777"/>
                          <a14:foregroundMark x1="36804" y1="31076" x2="36804" y2="31076"/>
                          <a14:foregroundMark x1="54237" y1="62948" x2="54237" y2="62948"/>
                          <a14:foregroundMark x1="35593" y1="69323" x2="35593" y2="69323"/>
                          <a14:foregroundMark x1="38499" y1="75697" x2="38499" y2="75697"/>
                          <a14:foregroundMark x1="64649" y1="77291" x2="64649" y2="77291"/>
                          <a14:foregroundMark x1="57627" y1="74502" x2="57627" y2="74502"/>
                          <a14:foregroundMark x1="48426" y1="72908" x2="48426" y2="72908"/>
                          <a14:foregroundMark x1="49637" y1="64542" x2="49637" y2="64542"/>
                          <a14:foregroundMark x1="44310" y1="67331" x2="44310" y2="67331"/>
                          <a14:foregroundMark x1="29298" y1="75299" x2="29298" y2="75299"/>
                          <a14:foregroundMark x1="15012" y1="75299" x2="15012" y2="75299"/>
                          <a14:foregroundMark x1="17918" y1="51394" x2="17918" y2="51394"/>
                          <a14:foregroundMark x1="19370" y1="47012" x2="19370" y2="47012"/>
                          <a14:foregroundMark x1="23971" y1="23506" x2="23971" y2="23506"/>
                          <a14:foregroundMark x1="71429" y1="23506" x2="71429" y2="23506"/>
                          <a14:foregroundMark x1="84504" y1="23904" x2="84504" y2="23904"/>
                          <a14:foregroundMark x1="76029" y1="23108" x2="76029" y2="23108"/>
                          <a14:foregroundMark x1="77966" y1="22709" x2="77966" y2="22709"/>
                          <a14:foregroundMark x1="80145" y1="23108" x2="80145" y2="23108"/>
                          <a14:foregroundMark x1="87651" y1="23108" x2="87651" y2="23108"/>
                          <a14:foregroundMark x1="62712" y1="23506" x2="62712" y2="23506"/>
                          <a14:foregroundMark x1="51816" y1="24701" x2="51816" y2="24701"/>
                          <a14:foregroundMark x1="51816" y1="23108" x2="51816" y2="23108"/>
                          <a14:foregroundMark x1="55932" y1="21912" x2="55932" y2="21912"/>
                          <a14:foregroundMark x1="57385" y1="23506" x2="57385" y2="23506"/>
                          <a14:foregroundMark x1="58354" y1="26693" x2="58354" y2="26693"/>
                          <a14:foregroundMark x1="61501" y1="27092" x2="61501" y2="27092"/>
                          <a14:foregroundMark x1="59806" y1="23904" x2="59806" y2="23904"/>
                          <a14:foregroundMark x1="53511" y1="27092" x2="53511" y2="27092"/>
                          <a14:foregroundMark x1="46247" y1="26295" x2="46247" y2="26295"/>
                          <a14:foregroundMark x1="46005" y1="23506" x2="46005" y2="23506"/>
                          <a14:foregroundMark x1="48668" y1="21514" x2="48668" y2="21514"/>
                          <a14:foregroundMark x1="39709" y1="21116" x2="39709" y2="21116"/>
                          <a14:foregroundMark x1="42615" y1="22709" x2="42615" y2="22709"/>
                          <a14:foregroundMark x1="39467" y1="26295" x2="38983" y2="25498"/>
                          <a14:foregroundMark x1="32446" y1="25498" x2="32446" y2="25498"/>
                          <a14:foregroundMark x1="35593" y1="25498" x2="35593" y2="25498"/>
                          <a14:foregroundMark x1="37288" y1="28287" x2="37288" y2="28287"/>
                          <a14:foregroundMark x1="35835" y1="23108" x2="36077" y2="21912"/>
                          <a14:foregroundMark x1="37288" y1="21514" x2="37288" y2="21514"/>
                          <a14:foregroundMark x1="30266" y1="22311" x2="30266" y2="22311"/>
                          <a14:foregroundMark x1="28571" y1="26295" x2="28571" y2="26295"/>
                          <a14:foregroundMark x1="17433" y1="24303" x2="17433" y2="24303"/>
                          <a14:foregroundMark x1="11380" y1="24303" x2="11380" y2="24303"/>
                          <a14:foregroundMark x1="11380" y1="40637" x2="11380" y2="40637"/>
                          <a14:foregroundMark x1="13075" y1="67331" x2="32446" y2="34661"/>
                          <a14:foregroundMark x1="39952" y1="67729" x2="59806" y2="33068"/>
                          <a14:foregroundMark x1="17918" y1="74900" x2="17918" y2="74900"/>
                          <a14:foregroundMark x1="10896" y1="78088" x2="88378" y2="76096"/>
                          <a14:foregroundMark x1="41889" y1="36255" x2="41889" y2="36255"/>
                          <a14:foregroundMark x1="44552" y1="31076" x2="44552" y2="31076"/>
                          <a14:foregroundMark x1="43826" y1="35458" x2="43826" y2="35458"/>
                          <a14:foregroundMark x1="39225" y1="52590" x2="39225" y2="52590"/>
                          <a14:foregroundMark x1="42373" y1="48207" x2="42373" y2="48207"/>
                          <a14:foregroundMark x1="9685" y1="70518" x2="9927" y2="34661"/>
                          <a14:foregroundMark x1="57627" y1="60956" x2="57627" y2="60956"/>
                          <a14:foregroundMark x1="49153" y1="70120" x2="49153" y2="70120"/>
                          <a14:foregroundMark x1="56659" y1="64143" x2="56659" y2="64143"/>
                          <a14:foregroundMark x1="59564" y1="72510" x2="59564" y2="72510"/>
                          <a14:foregroundMark x1="89588" y1="77689" x2="89588" y2="77689"/>
                          <a14:foregroundMark x1="89588" y1="12749" x2="11380" y2="11155"/>
                          <a14:foregroundMark x1="85956" y1="21514" x2="11138" y2="22311"/>
                          <a14:foregroundMark x1="52542" y1="68924" x2="52542" y2="68924"/>
                          <a14:foregroundMark x1="41889" y1="72510" x2="41889" y2="72510"/>
                          <a14:foregroundMark x1="53027" y1="71713" x2="53027" y2="71713"/>
                          <a14:foregroundMark x1="39952" y1="43825" x2="39952" y2="43825"/>
                          <a14:foregroundMark x1="43341" y1="47809" x2="43341" y2="47809"/>
                          <a14:foregroundMark x1="44068" y1="49004" x2="44068" y2="49004"/>
                          <a14:foregroundMark x1="55448" y1="59363" x2="55448" y2="59363"/>
                          <a14:foregroundMark x1="38741" y1="68924" x2="38741" y2="68924"/>
                          <a14:foregroundMark x1="86441" y1="78884" x2="86441" y2="78884"/>
                          <a14:foregroundMark x1="76271" y1="78486" x2="76271" y2="78486"/>
                          <a14:backgroundMark x1="7990" y1="9562" x2="7990" y2="9562"/>
                          <a14:backgroundMark x1="91525" y1="13147" x2="91525" y2="13147"/>
                          <a14:backgroundMark x1="92252" y1="15139" x2="92252" y2="15139"/>
                          <a14:backgroundMark x1="92252" y1="23108" x2="92252" y2="23108"/>
                          <a14:backgroundMark x1="17433" y1="85259" x2="17433" y2="85259"/>
                          <a14:backgroundMark x1="31719" y1="86056" x2="31719" y2="86056"/>
                          <a14:backgroundMark x1="56901" y1="85657" x2="56901" y2="85657"/>
                          <a14:backgroundMark x1="70944" y1="85657" x2="70944" y2="85657"/>
                          <a14:backgroundMark x1="76998" y1="85657" x2="76998" y2="856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70" t="7963" r="7910" b="18382"/>
            <a:stretch/>
          </p:blipFill>
          <p:spPr>
            <a:xfrm>
              <a:off x="3854205" y="4061662"/>
              <a:ext cx="1681255" cy="900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D6B2C9C-7AB2-4E4A-81E4-5EF39E577C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7570" b="81275" l="7506" r="93705">
                          <a14:foregroundMark x1="75061" y1="22311" x2="75061" y2="22311"/>
                          <a14:foregroundMark x1="73850" y1="14343" x2="73850" y2="14343"/>
                          <a14:foregroundMark x1="64649" y1="16335" x2="64649" y2="16335"/>
                          <a14:foregroundMark x1="53995" y1="17131" x2="53995" y2="17131"/>
                          <a14:foregroundMark x1="37772" y1="17131" x2="37772" y2="17131"/>
                          <a14:foregroundMark x1="16223" y1="21514" x2="16707" y2="22311"/>
                          <a14:foregroundMark x1="18644" y1="28685" x2="18644" y2="28685"/>
                          <a14:foregroundMark x1="23729" y1="22709" x2="23729" y2="22709"/>
                          <a14:foregroundMark x1="32930" y1="25896" x2="35351" y2="26693"/>
                          <a14:foregroundMark x1="85472" y1="41833" x2="85472" y2="41833"/>
                          <a14:foregroundMark x1="84504" y1="43426" x2="84504" y2="40637"/>
                          <a14:foregroundMark x1="83051" y1="25896" x2="83051" y2="25896"/>
                          <a14:foregroundMark x1="27361" y1="45817" x2="27361" y2="45817"/>
                          <a14:foregroundMark x1="29056" y1="78486" x2="29056" y2="78486"/>
                          <a14:foregroundMark x1="10654" y1="75299" x2="10654" y2="75299"/>
                          <a14:foregroundMark x1="12349" y1="26693" x2="12349" y2="26693"/>
                          <a14:foregroundMark x1="23245" y1="13944" x2="23245" y2="13944"/>
                          <a14:foregroundMark x1="21550" y1="15936" x2="20097" y2="14741"/>
                          <a14:foregroundMark x1="14044" y1="15538" x2="14044" y2="15538"/>
                          <a14:foregroundMark x1="17191" y1="13147" x2="17191" y2="13147"/>
                          <a14:foregroundMark x1="66586" y1="15139" x2="66586" y2="15139"/>
                          <a14:foregroundMark x1="59564" y1="13944" x2="59564" y2="13944"/>
                          <a14:foregroundMark x1="77724" y1="25896" x2="77724" y2="25896"/>
                          <a14:foregroundMark x1="72155" y1="23506" x2="72155" y2="23506"/>
                          <a14:foregroundMark x1="70944" y1="15538" x2="70944" y2="15538"/>
                          <a14:foregroundMark x1="81840" y1="15538" x2="81840" y2="15538"/>
                          <a14:foregroundMark x1="88378" y1="25896" x2="88378" y2="25896"/>
                          <a14:foregroundMark x1="84019" y1="23108" x2="84019" y2="23108"/>
                          <a14:foregroundMark x1="71913" y1="21116" x2="71913" y2="21116"/>
                          <a14:foregroundMark x1="68039" y1="24303" x2="68039" y2="24303"/>
                          <a14:foregroundMark x1="64165" y1="22311" x2="64165" y2="22311"/>
                          <a14:foregroundMark x1="48910" y1="21912" x2="48910" y2="21912"/>
                          <a14:foregroundMark x1="39225" y1="23506" x2="39225" y2="23506"/>
                          <a14:foregroundMark x1="23729" y1="23904" x2="23729" y2="23904"/>
                          <a14:foregroundMark x1="28571" y1="26295" x2="28571" y2="26295"/>
                          <a14:foregroundMark x1="27361" y1="21116" x2="27361" y2="21116"/>
                          <a14:foregroundMark x1="45763" y1="20717" x2="45763" y2="20717"/>
                          <a14:foregroundMark x1="60775" y1="24303" x2="61259" y2="24303"/>
                          <a14:foregroundMark x1="58111" y1="21912" x2="58111" y2="21912"/>
                          <a14:foregroundMark x1="51816" y1="22709" x2="51816" y2="22709"/>
                          <a14:foregroundMark x1="42131" y1="23904" x2="42131" y2="23904"/>
                          <a14:foregroundMark x1="38499" y1="20319" x2="38499" y2="20319"/>
                          <a14:foregroundMark x1="30024" y1="21116" x2="30024" y2="21116"/>
                          <a14:foregroundMark x1="23245" y1="27490" x2="23245" y2="27490"/>
                          <a14:foregroundMark x1="18886" y1="23904" x2="18886" y2="23904"/>
                          <a14:foregroundMark x1="17918" y1="21912" x2="17918" y2="21912"/>
                          <a14:foregroundMark x1="12349" y1="24303" x2="12349" y2="24303"/>
                          <a14:foregroundMark x1="16465" y1="34263" x2="16465" y2="34263"/>
                          <a14:foregroundMark x1="15012" y1="52590" x2="15012" y2="52590"/>
                          <a14:foregroundMark x1="16949" y1="65339" x2="16949" y2="65339"/>
                          <a14:foregroundMark x1="31961" y1="78486" x2="31961" y2="78486"/>
                          <a14:foregroundMark x1="28814" y1="74900" x2="28814" y2="74900"/>
                          <a14:foregroundMark x1="20339" y1="75697" x2="20339" y2="75697"/>
                          <a14:foregroundMark x1="14528" y1="76494" x2="14528" y2="76494"/>
                          <a14:foregroundMark x1="10169" y1="65339" x2="10169" y2="65339"/>
                          <a14:foregroundMark x1="10169" y1="55378" x2="10169" y2="55378"/>
                          <a14:foregroundMark x1="9927" y1="41036" x2="9927" y2="41036"/>
                          <a14:foregroundMark x1="9685" y1="32271" x2="9685" y2="32271"/>
                          <a14:foregroundMark x1="34625" y1="74900" x2="34625" y2="74900"/>
                          <a14:foregroundMark x1="16223" y1="78884" x2="16223" y2="78884"/>
                          <a14:foregroundMark x1="16465" y1="69721" x2="16465" y2="69721"/>
                          <a14:foregroundMark x1="16949" y1="73705" x2="16949" y2="73705"/>
                          <a14:foregroundMark x1="23245" y1="72112" x2="23245" y2="72112"/>
                          <a14:foregroundMark x1="72639" y1="78088" x2="72639" y2="78088"/>
                          <a14:foregroundMark x1="78450" y1="74502" x2="78450" y2="74502"/>
                          <a14:foregroundMark x1="88378" y1="75697" x2="88378" y2="75697"/>
                          <a14:foregroundMark x1="89588" y1="75697" x2="89588" y2="75697"/>
                          <a14:foregroundMark x1="90315" y1="69323" x2="90315" y2="69323"/>
                          <a14:foregroundMark x1="82324" y1="75697" x2="82324" y2="75697"/>
                          <a14:foregroundMark x1="85956" y1="73307" x2="85956" y2="73307"/>
                          <a14:foregroundMark x1="78208" y1="72908" x2="78208" y2="72908"/>
                          <a14:foregroundMark x1="71186" y1="73307" x2="71186" y2="73307"/>
                          <a14:foregroundMark x1="67070" y1="75697" x2="67070" y2="75697"/>
                          <a14:foregroundMark x1="63196" y1="77291" x2="63196" y2="77291"/>
                          <a14:foregroundMark x1="56901" y1="76494" x2="56901" y2="76494"/>
                          <a14:foregroundMark x1="48910" y1="76494" x2="48910" y2="76494"/>
                          <a14:foregroundMark x1="42857" y1="77291" x2="42857" y2="77291"/>
                          <a14:foregroundMark x1="48910" y1="76494" x2="48910" y2="76494"/>
                          <a14:foregroundMark x1="61259" y1="76494" x2="61259" y2="76494"/>
                          <a14:foregroundMark x1="79903" y1="79283" x2="79903" y2="79283"/>
                          <a14:foregroundMark x1="75545" y1="78088" x2="75545" y2="78088"/>
                          <a14:foregroundMark x1="49879" y1="79681" x2="49879" y2="79681"/>
                          <a14:foregroundMark x1="43099" y1="77689" x2="43099" y2="77689"/>
                          <a14:foregroundMark x1="46005" y1="77291" x2="46005" y2="77291"/>
                          <a14:foregroundMark x1="44794" y1="76096" x2="44794" y2="76096"/>
                          <a14:foregroundMark x1="54964" y1="75299" x2="54964" y2="75299"/>
                          <a14:foregroundMark x1="60048" y1="78088" x2="60048" y2="78088"/>
                          <a14:foregroundMark x1="52785" y1="76494" x2="52785" y2="76494"/>
                          <a14:foregroundMark x1="42615" y1="21912" x2="42615" y2="21912"/>
                          <a14:foregroundMark x1="47458" y1="13944" x2="47458" y2="13944"/>
                          <a14:foregroundMark x1="54722" y1="15538" x2="54722" y2="15538"/>
                          <a14:foregroundMark x1="58111" y1="17131" x2="58111" y2="17131"/>
                          <a14:foregroundMark x1="77724" y1="13546" x2="77724" y2="13546"/>
                          <a14:foregroundMark x1="9685" y1="48207" x2="9685" y2="48207"/>
                          <a14:foregroundMark x1="10169" y1="37450" x2="10169" y2="37450"/>
                          <a14:foregroundMark x1="10654" y1="45020" x2="10654" y2="45020"/>
                          <a14:foregroundMark x1="10169" y1="54980" x2="10169" y2="54980"/>
                          <a14:foregroundMark x1="20823" y1="52191" x2="20339" y2="51793"/>
                          <a14:foregroundMark x1="9443" y1="58964" x2="9443" y2="58964"/>
                          <a14:foregroundMark x1="10412" y1="59761" x2="10412" y2="59761"/>
                          <a14:foregroundMark x1="40436" y1="76494" x2="40436" y2="76494"/>
                          <a14:foregroundMark x1="54722" y1="24303" x2="54722" y2="24303"/>
                          <a14:foregroundMark x1="62712" y1="13944" x2="62712" y2="13944"/>
                          <a14:foregroundMark x1="22276" y1="49004" x2="22276" y2="49004"/>
                          <a14:foregroundMark x1="84988" y1="15139" x2="84988" y2="15139"/>
                          <a14:foregroundMark x1="88620" y1="11155" x2="88620" y2="11155"/>
                          <a14:foregroundMark x1="88378" y1="16335" x2="88378" y2="16335"/>
                          <a14:foregroundMark x1="88378" y1="14741" x2="12349" y2="15936"/>
                          <a14:foregroundMark x1="88378" y1="24303" x2="12349" y2="22709"/>
                          <a14:foregroundMark x1="89104" y1="77689" x2="30024" y2="75697"/>
                          <a14:foregroundMark x1="52300" y1="11952" x2="11622" y2="11155"/>
                          <a14:foregroundMark x1="17918" y1="50598" x2="17918" y2="50598"/>
                          <a14:foregroundMark x1="21792" y1="53386" x2="21792" y2="53386"/>
                          <a14:foregroundMark x1="11864" y1="76096" x2="11864" y2="76096"/>
                          <a14:backgroundMark x1="92978" y1="66932" x2="92978" y2="66932"/>
                          <a14:backgroundMark x1="92252" y1="22709" x2="92252" y2="22709"/>
                          <a14:backgroundMark x1="92252" y1="15538" x2="92252" y2="155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48" t="7963" r="8348" b="18721"/>
            <a:stretch/>
          </p:blipFill>
          <p:spPr>
            <a:xfrm>
              <a:off x="3854205" y="3024739"/>
              <a:ext cx="1682614" cy="9000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B969C95-9659-4322-84DB-C878AD4095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66" t="17959" r="40807" b="16783"/>
            <a:stretch/>
          </p:blipFill>
          <p:spPr>
            <a:xfrm>
              <a:off x="3334306" y="2434340"/>
              <a:ext cx="447674" cy="22702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8928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0911376-2394-41D6-9CC2-2EABAC4D9469}"/>
              </a:ext>
            </a:extLst>
          </p:cNvPr>
          <p:cNvSpPr txBox="1">
            <a:spLocks/>
          </p:cNvSpPr>
          <p:nvPr/>
        </p:nvSpPr>
        <p:spPr>
          <a:xfrm>
            <a:off x="360000" y="18000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err="1"/>
              <a:t>Kratos</a:t>
            </a:r>
            <a:r>
              <a:rPr lang="en-GB" b="1" dirty="0"/>
              <a:t> Multiphysics Fluid Dynamics Application</a:t>
            </a:r>
            <a:br>
              <a:rPr lang="en-GB" dirty="0"/>
            </a:br>
            <a:r>
              <a:rPr lang="en-GB" dirty="0">
                <a:solidFill>
                  <a:schemeClr val="accent3"/>
                </a:solidFill>
              </a:rPr>
              <a:t>But much more is available…</a:t>
            </a:r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6C1B68D-0EAE-4347-8A48-47BF4507AE37}"/>
              </a:ext>
            </a:extLst>
          </p:cNvPr>
          <p:cNvSpPr txBox="1">
            <a:spLocks/>
          </p:cNvSpPr>
          <p:nvPr/>
        </p:nvSpPr>
        <p:spPr>
          <a:xfrm>
            <a:off x="360000" y="1505563"/>
            <a:ext cx="8424000" cy="46856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Embedded slip formulation (Rubén Zorrilla)</a:t>
            </a:r>
          </a:p>
          <a:p>
            <a:r>
              <a:rPr lang="en-GB" sz="2000" dirty="0"/>
              <a:t>Discontinuous embedded formulation (Rubén Zorrilla)</a:t>
            </a:r>
          </a:p>
          <a:p>
            <a:r>
              <a:rPr lang="en-GB" sz="2000" dirty="0"/>
              <a:t>Explicit FM-ALE embedded formulation (Rubén Zorrilla)</a:t>
            </a:r>
          </a:p>
          <a:p>
            <a:r>
              <a:rPr lang="en-GB" sz="2000" dirty="0"/>
              <a:t>Compressible </a:t>
            </a:r>
            <a:r>
              <a:rPr lang="en-GB" sz="2000" dirty="0" err="1"/>
              <a:t>Navier</a:t>
            </a:r>
            <a:r>
              <a:rPr lang="en-GB" sz="2000" dirty="0"/>
              <a:t>-Stokes equations (Jordi </a:t>
            </a:r>
            <a:r>
              <a:rPr lang="en-GB" sz="2000" dirty="0" err="1"/>
              <a:t>Cotela</a:t>
            </a:r>
            <a:r>
              <a:rPr lang="en-GB" sz="2000" dirty="0"/>
              <a:t>)</a:t>
            </a:r>
          </a:p>
          <a:p>
            <a:r>
              <a:rPr lang="en-GB" sz="2000" dirty="0"/>
              <a:t>Turbulence modelling (Jordi </a:t>
            </a:r>
            <a:r>
              <a:rPr lang="en-GB" sz="2000" dirty="0" err="1"/>
              <a:t>Cotela</a:t>
            </a:r>
            <a:r>
              <a:rPr lang="en-GB" sz="2000" dirty="0"/>
              <a:t>)</a:t>
            </a:r>
          </a:p>
          <a:p>
            <a:r>
              <a:rPr lang="en-GB" sz="2000" dirty="0"/>
              <a:t>Non-Newtonian constitutive models (Jordi </a:t>
            </a:r>
            <a:r>
              <a:rPr lang="en-GB" sz="2000" dirty="0" err="1"/>
              <a:t>Cotela</a:t>
            </a:r>
            <a:r>
              <a:rPr lang="en-GB" sz="2000" dirty="0"/>
              <a:t> and Antonia </a:t>
            </a:r>
            <a:r>
              <a:rPr lang="en-GB" sz="2000" dirty="0" err="1"/>
              <a:t>Larese</a:t>
            </a:r>
            <a:r>
              <a:rPr lang="en-GB" sz="2000" dirty="0"/>
              <a:t>)</a:t>
            </a:r>
          </a:p>
          <a:p>
            <a:r>
              <a:rPr lang="en-GB" sz="2000" dirty="0"/>
              <a:t>Free-surface and two-fluid formulations (Antonia </a:t>
            </a:r>
            <a:r>
              <a:rPr lang="en-GB" sz="2000" dirty="0" err="1"/>
              <a:t>Larese</a:t>
            </a:r>
            <a:r>
              <a:rPr lang="en-GB" sz="2000" dirty="0"/>
              <a:t> and Pablo Becker)</a:t>
            </a:r>
          </a:p>
          <a:p>
            <a:r>
              <a:rPr lang="en-GB" sz="2000" dirty="0"/>
              <a:t>Shallow water (Miguel </a:t>
            </a:r>
            <a:r>
              <a:rPr lang="en-GB" sz="2000" dirty="0" err="1"/>
              <a:t>Masó</a:t>
            </a:r>
            <a:r>
              <a:rPr lang="en-GB" sz="2000" dirty="0"/>
              <a:t>)</a:t>
            </a:r>
          </a:p>
          <a:p>
            <a:r>
              <a:rPr lang="en-GB" sz="2000" dirty="0"/>
              <a:t>Swimming DEM (Guillermo Casas)</a:t>
            </a:r>
          </a:p>
          <a:p>
            <a:r>
              <a:rPr lang="en-GB" sz="2000" dirty="0"/>
              <a:t>…</a:t>
            </a:r>
          </a:p>
          <a:p>
            <a:endParaRPr lang="en-GB" sz="2000" dirty="0"/>
          </a:p>
          <a:p>
            <a:endParaRPr lang="en-GB" sz="2000" dirty="0"/>
          </a:p>
          <a:p>
            <a:pPr marL="0" indent="0">
              <a:buNone/>
            </a:pPr>
            <a:r>
              <a:rPr lang="en-GB" sz="1800" dirty="0"/>
              <a:t>Presented from 12.40 to 13.30 in </a:t>
            </a:r>
            <a:r>
              <a:rPr lang="en-GB" sz="1800" dirty="0" err="1"/>
              <a:t>Kratos</a:t>
            </a:r>
            <a:r>
              <a:rPr lang="en-GB" sz="1800" dirty="0"/>
              <a:t> – CIMNE research lines talk (P. </a:t>
            </a:r>
            <a:r>
              <a:rPr lang="en-GB" sz="1800" dirty="0" err="1"/>
              <a:t>Dadvand</a:t>
            </a:r>
            <a:r>
              <a:rPr lang="en-GB" sz="1800" dirty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5916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0911376-2394-41D6-9CC2-2EABAC4D9469}"/>
              </a:ext>
            </a:extLst>
          </p:cNvPr>
          <p:cNvSpPr txBox="1">
            <a:spLocks/>
          </p:cNvSpPr>
          <p:nvPr/>
        </p:nvSpPr>
        <p:spPr>
          <a:xfrm>
            <a:off x="360000" y="18000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err="1"/>
              <a:t>Kratos</a:t>
            </a:r>
            <a:r>
              <a:rPr lang="en-GB" b="1" dirty="0"/>
              <a:t> Multiphysics Fluid Dynamics Application</a:t>
            </a:r>
            <a:br>
              <a:rPr lang="en-GB" dirty="0"/>
            </a:br>
            <a:r>
              <a:rPr lang="en-GB" dirty="0">
                <a:solidFill>
                  <a:schemeClr val="accent3"/>
                </a:solidFill>
              </a:rPr>
              <a:t>2D &amp; 3D body fitted CFD</a:t>
            </a:r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6C1B68D-0EAE-4347-8A48-47BF4507AE37}"/>
              </a:ext>
            </a:extLst>
          </p:cNvPr>
          <p:cNvSpPr txBox="1">
            <a:spLocks/>
          </p:cNvSpPr>
          <p:nvPr/>
        </p:nvSpPr>
        <p:spPr>
          <a:xfrm>
            <a:off x="360000" y="1505563"/>
            <a:ext cx="5774100" cy="4685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/>
              <a:t>Main contents:</a:t>
            </a:r>
          </a:p>
          <a:p>
            <a:r>
              <a:rPr lang="en-GB" sz="2000" dirty="0"/>
              <a:t>Fractional step and monolithic formulations</a:t>
            </a:r>
          </a:p>
          <a:p>
            <a:r>
              <a:rPr lang="en-GB" sz="2000" dirty="0"/>
              <a:t>VMS stabilization (ASGS or OSS subscales modelling)</a:t>
            </a:r>
          </a:p>
          <a:p>
            <a:r>
              <a:rPr lang="en-GB" sz="2000" dirty="0"/>
              <a:t>OpenMP and MPI support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New features:</a:t>
            </a:r>
          </a:p>
          <a:p>
            <a:r>
              <a:rPr lang="en-GB" sz="2000" dirty="0"/>
              <a:t>Automatic time stepping based on CFL</a:t>
            </a:r>
          </a:p>
          <a:p>
            <a:r>
              <a:rPr lang="en-GB" sz="2000" dirty="0"/>
              <a:t>f(x) and automatic inwards inlet support</a:t>
            </a:r>
          </a:p>
          <a:p>
            <a:r>
              <a:rPr lang="en-GB" sz="2000" dirty="0"/>
              <a:t>More user-friendly solution and solver settings</a:t>
            </a:r>
          </a:p>
          <a:p>
            <a:r>
              <a:rPr lang="en-GB" sz="2000" dirty="0"/>
              <a:t>Drag &amp; lift computation</a:t>
            </a:r>
          </a:p>
          <a:p>
            <a:pPr>
              <a:buFontTx/>
              <a:buChar char="-"/>
            </a:pP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93F329-2487-4BD2-95D8-394D73D97B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" r="2344"/>
          <a:stretch/>
        </p:blipFill>
        <p:spPr>
          <a:xfrm>
            <a:off x="6240373" y="1590981"/>
            <a:ext cx="2797348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63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0911376-2394-41D6-9CC2-2EABAC4D9469}"/>
              </a:ext>
            </a:extLst>
          </p:cNvPr>
          <p:cNvSpPr txBox="1">
            <a:spLocks/>
          </p:cNvSpPr>
          <p:nvPr/>
        </p:nvSpPr>
        <p:spPr>
          <a:xfrm>
            <a:off x="360000" y="18000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err="1"/>
              <a:t>Kratos</a:t>
            </a:r>
            <a:r>
              <a:rPr lang="en-GB" b="1" dirty="0"/>
              <a:t> Multiphysics Fluid Dynamics Application</a:t>
            </a:r>
            <a:br>
              <a:rPr lang="en-GB" dirty="0"/>
            </a:br>
            <a:r>
              <a:rPr lang="en-GB" dirty="0">
                <a:solidFill>
                  <a:schemeClr val="accent3"/>
                </a:solidFill>
              </a:rPr>
              <a:t>3D embedded fluid (VWT)</a:t>
            </a:r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6C1B68D-0EAE-4347-8A48-47BF4507AE37}"/>
              </a:ext>
            </a:extLst>
          </p:cNvPr>
          <p:cNvSpPr txBox="1">
            <a:spLocks/>
          </p:cNvSpPr>
          <p:nvPr/>
        </p:nvSpPr>
        <p:spPr>
          <a:xfrm>
            <a:off x="360000" y="1505564"/>
            <a:ext cx="8424000" cy="418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/>
              <a:t>Embedded fluid interface 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b="1" dirty="0"/>
              <a:t>Virtual Wind Tunnel (VWT)</a:t>
            </a:r>
            <a:r>
              <a:rPr lang="en-GB" sz="2000" dirty="0"/>
              <a:t> concept</a:t>
            </a:r>
          </a:p>
          <a:p>
            <a:pPr>
              <a:buFontTx/>
              <a:buChar char="-"/>
            </a:pPr>
            <a:endParaRPr lang="en-GB" sz="2000" dirty="0"/>
          </a:p>
          <a:p>
            <a:pPr>
              <a:buFontTx/>
              <a:buChar char="-"/>
            </a:pPr>
            <a:endParaRPr lang="en-GB" sz="2000" dirty="0"/>
          </a:p>
          <a:p>
            <a:pPr>
              <a:buFontTx/>
              <a:buChar char="-"/>
            </a:pPr>
            <a:endParaRPr lang="en-GB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C2E5D8B-3423-4D84-A28A-A0547F02FB76}"/>
              </a:ext>
            </a:extLst>
          </p:cNvPr>
          <p:cNvSpPr txBox="1">
            <a:spLocks/>
          </p:cNvSpPr>
          <p:nvPr/>
        </p:nvSpPr>
        <p:spPr>
          <a:xfrm>
            <a:off x="2832712" y="2458064"/>
            <a:ext cx="3478575" cy="432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400" b="1" dirty="0"/>
              <a:t>Drop, mesh and compute</a:t>
            </a:r>
          </a:p>
          <a:p>
            <a:pPr algn="ctr">
              <a:buFontTx/>
              <a:buChar char="-"/>
            </a:pPr>
            <a:endParaRPr lang="en-GB" sz="2400" b="1" dirty="0"/>
          </a:p>
          <a:p>
            <a:pPr algn="ctr">
              <a:buFontTx/>
              <a:buChar char="-"/>
            </a:pPr>
            <a:endParaRPr lang="en-GB" sz="2400" b="1" dirty="0"/>
          </a:p>
          <a:p>
            <a:pPr algn="ctr">
              <a:buFontTx/>
              <a:buChar char="-"/>
            </a:pPr>
            <a:endParaRPr lang="en-GB" sz="2400" b="1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300EC6D-24CD-4466-810C-AE140FCCEECA}"/>
              </a:ext>
            </a:extLst>
          </p:cNvPr>
          <p:cNvCxnSpPr>
            <a:cxnSpLocks/>
            <a:stCxn id="10" idx="2"/>
            <a:endCxn id="4" idx="0"/>
          </p:cNvCxnSpPr>
          <p:nvPr/>
        </p:nvCxnSpPr>
        <p:spPr>
          <a:xfrm>
            <a:off x="4572000" y="1924050"/>
            <a:ext cx="0" cy="5340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1B9063C-9BE8-4CAF-8058-B777E5C9FD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t="4553" r="30979" b="5117"/>
          <a:stretch/>
        </p:blipFill>
        <p:spPr>
          <a:xfrm>
            <a:off x="6680810" y="3278025"/>
            <a:ext cx="2383121" cy="30600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E988C45-ACEF-4A97-83E1-39A98F6064FB}"/>
              </a:ext>
            </a:extLst>
          </p:cNvPr>
          <p:cNvSpPr txBox="1">
            <a:spLocks/>
          </p:cNvSpPr>
          <p:nvPr/>
        </p:nvSpPr>
        <p:spPr>
          <a:xfrm>
            <a:off x="359999" y="3278025"/>
            <a:ext cx="6320811" cy="288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sz="2000" dirty="0"/>
              <a:t>Aimed to accelerate the model generation by: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2000" b="1" dirty="0"/>
              <a:t>Dropping</a:t>
            </a:r>
            <a:r>
              <a:rPr lang="en-GB" sz="2000" dirty="0"/>
              <a:t> the immersed object (.</a:t>
            </a:r>
            <a:r>
              <a:rPr lang="en-GB" sz="2000" dirty="0" err="1"/>
              <a:t>stl</a:t>
            </a:r>
            <a:r>
              <a:rPr lang="en-GB" sz="2000" dirty="0"/>
              <a:t>, .</a:t>
            </a:r>
            <a:r>
              <a:rPr lang="en-GB" sz="2000" dirty="0" err="1"/>
              <a:t>obj</a:t>
            </a:r>
            <a:r>
              <a:rPr lang="en-GB" sz="2000" dirty="0"/>
              <a:t>, …)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2000" dirty="0"/>
              <a:t>Simplifying the </a:t>
            </a:r>
            <a:r>
              <a:rPr lang="en-GB" sz="2000" b="1" dirty="0"/>
              <a:t>bounding box </a:t>
            </a:r>
            <a:r>
              <a:rPr lang="en-GB" sz="2000" dirty="0"/>
              <a:t>generation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2000" b="1" dirty="0"/>
              <a:t>Embedded octree meshing </a:t>
            </a:r>
            <a:r>
              <a:rPr lang="en-GB" sz="2000" dirty="0"/>
              <a:t>(no clean up &amp; robustness)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2000" dirty="0"/>
              <a:t>Object representation using a </a:t>
            </a:r>
            <a:r>
              <a:rPr lang="en-GB" sz="2000" b="1" dirty="0"/>
              <a:t>level set function</a:t>
            </a:r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>
              <a:buFontTx/>
              <a:buChar char="-"/>
            </a:pPr>
            <a:endParaRPr lang="en-GB" sz="2000" dirty="0"/>
          </a:p>
          <a:p>
            <a:pPr>
              <a:buFontTx/>
              <a:buChar char="-"/>
            </a:pPr>
            <a:endParaRPr lang="en-GB" sz="2000" dirty="0"/>
          </a:p>
          <a:p>
            <a:pPr>
              <a:buFontTx/>
              <a:buChar char="-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238708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0911376-2394-41D6-9CC2-2EABAC4D9469}"/>
              </a:ext>
            </a:extLst>
          </p:cNvPr>
          <p:cNvSpPr txBox="1">
            <a:spLocks/>
          </p:cNvSpPr>
          <p:nvPr/>
        </p:nvSpPr>
        <p:spPr>
          <a:xfrm>
            <a:off x="360000" y="18000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err="1"/>
              <a:t>Kratos</a:t>
            </a:r>
            <a:r>
              <a:rPr lang="en-GB" b="1" dirty="0"/>
              <a:t> Multiphysics Fluid Dynamics Application</a:t>
            </a:r>
            <a:br>
              <a:rPr lang="en-GB" dirty="0"/>
            </a:br>
            <a:r>
              <a:rPr lang="en-GB" dirty="0">
                <a:solidFill>
                  <a:schemeClr val="accent3"/>
                </a:solidFill>
              </a:rPr>
              <a:t>3D embedded fluid (VWT)</a:t>
            </a:r>
            <a:endParaRPr lang="en-GB" dirty="0"/>
          </a:p>
        </p:txBody>
      </p:sp>
      <p:pic>
        <p:nvPicPr>
          <p:cNvPr id="2" name="stanford_bunny_interface">
            <a:hlinkClick r:id="" action="ppaction://media"/>
            <a:extLst>
              <a:ext uri="{FF2B5EF4-FFF2-40B4-BE49-F238E27FC236}">
                <a16:creationId xmlns:a16="http://schemas.microsoft.com/office/drawing/2014/main" id="{B4B6CCA3-AD1E-47FB-A802-367BAF7E6C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0000" y="1390650"/>
            <a:ext cx="8604000" cy="483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82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1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0911376-2394-41D6-9CC2-2EABAC4D9469}"/>
              </a:ext>
            </a:extLst>
          </p:cNvPr>
          <p:cNvSpPr txBox="1">
            <a:spLocks/>
          </p:cNvSpPr>
          <p:nvPr/>
        </p:nvSpPr>
        <p:spPr>
          <a:xfrm>
            <a:off x="360000" y="18000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err="1"/>
              <a:t>Kratos</a:t>
            </a:r>
            <a:r>
              <a:rPr lang="en-GB" b="1" dirty="0"/>
              <a:t> Multiphysics Fluid Dynamics Application</a:t>
            </a:r>
            <a:br>
              <a:rPr lang="en-GB" dirty="0"/>
            </a:br>
            <a:r>
              <a:rPr lang="en-GB" dirty="0">
                <a:solidFill>
                  <a:schemeClr val="accent3"/>
                </a:solidFill>
              </a:rPr>
              <a:t>3D embedded fluid (VWT)</a:t>
            </a:r>
            <a:endParaRPr lang="en-GB" dirty="0"/>
          </a:p>
        </p:txBody>
      </p:sp>
      <p:pic>
        <p:nvPicPr>
          <p:cNvPr id="2" name="stanford_bunny_pressure">
            <a:hlinkClick r:id="" action="ppaction://media"/>
            <a:extLst>
              <a:ext uri="{FF2B5EF4-FFF2-40B4-BE49-F238E27FC236}">
                <a16:creationId xmlns:a16="http://schemas.microsoft.com/office/drawing/2014/main" id="{FC327D2D-528A-4C88-B6AB-846F3136BB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0000" y="1388327"/>
            <a:ext cx="8604000" cy="485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44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0911376-2394-41D6-9CC2-2EABAC4D9469}"/>
              </a:ext>
            </a:extLst>
          </p:cNvPr>
          <p:cNvSpPr txBox="1">
            <a:spLocks/>
          </p:cNvSpPr>
          <p:nvPr/>
        </p:nvSpPr>
        <p:spPr>
          <a:xfrm>
            <a:off x="360000" y="18000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err="1"/>
              <a:t>Kratos</a:t>
            </a:r>
            <a:r>
              <a:rPr lang="en-GB" b="1" dirty="0"/>
              <a:t> Multiphysics Fluid Dynamics Application</a:t>
            </a:r>
            <a:br>
              <a:rPr lang="en-GB" dirty="0"/>
            </a:br>
            <a:r>
              <a:rPr lang="en-GB" dirty="0">
                <a:solidFill>
                  <a:schemeClr val="accent3"/>
                </a:solidFill>
              </a:rPr>
              <a:t>2D &amp; 3D potential flow</a:t>
            </a:r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6C1B68D-0EAE-4347-8A48-47BF4507AE37}"/>
              </a:ext>
            </a:extLst>
          </p:cNvPr>
          <p:cNvSpPr txBox="1">
            <a:spLocks/>
          </p:cNvSpPr>
          <p:nvPr/>
        </p:nvSpPr>
        <p:spPr>
          <a:xfrm>
            <a:off x="360000" y="1505563"/>
            <a:ext cx="8424000" cy="4685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>
                <a:solidFill>
                  <a:srgbClr val="FF0000"/>
                </a:solidFill>
              </a:rPr>
              <a:t>Comment on the contents</a:t>
            </a:r>
          </a:p>
          <a:p>
            <a:pPr marL="0" indent="0">
              <a:buNone/>
            </a:pPr>
            <a:endParaRPr lang="en-GB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GB" sz="2000" dirty="0">
                <a:solidFill>
                  <a:srgbClr val="FF0000"/>
                </a:solidFill>
              </a:rPr>
              <a:t>How to use it?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24039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10762</TotalTime>
  <Words>286</Words>
  <Application>Microsoft Office PowerPoint</Application>
  <PresentationFormat>On-screen Show (4:3)</PresentationFormat>
  <Paragraphs>89</Paragraphs>
  <Slides>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Wingdings</vt:lpstr>
      <vt:lpstr>1_Office Theme</vt:lpstr>
      <vt:lpstr>Kratos Multiphysics Fluid Dynamics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CIMNE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Kratos Multiphysics</dc:title>
  <dc:creator>Pooyan Dadvand</dc:creator>
  <cp:lastModifiedBy>Ruben Zorrilla Martinez</cp:lastModifiedBy>
  <cp:revision>240</cp:revision>
  <dcterms:created xsi:type="dcterms:W3CDTF">2016-05-21T17:32:35Z</dcterms:created>
  <dcterms:modified xsi:type="dcterms:W3CDTF">2018-06-04T06:48:05Z</dcterms:modified>
</cp:coreProperties>
</file>